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lexandria Bold" charset="1" panose="00000000000000000000"/>
      <p:regular r:id="rId21"/>
    </p:embeddedFont>
    <p:embeddedFont>
      <p:font typeface="Garet" charset="1" panose="00000000000000000000"/>
      <p:regular r:id="rId22"/>
    </p:embeddedFont>
    <p:embeddedFont>
      <p:font typeface="Garet Bold" charset="1" panose="00000000000000000000"/>
      <p:regular r:id="rId23"/>
    </p:embeddedFont>
    <p:embeddedFont>
      <p:font typeface="The Seasons Bold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7.png" Type="http://schemas.openxmlformats.org/officeDocument/2006/relationships/image"/><Relationship Id="rId7" Target="../embeddings/oleObject3.bin" Type="http://schemas.openxmlformats.org/officeDocument/2006/relationships/oleObject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7.png" Type="http://schemas.openxmlformats.org/officeDocument/2006/relationships/image"/><Relationship Id="rId7" Target="../embeddings/oleObject1.bin" Type="http://schemas.openxmlformats.org/officeDocument/2006/relationships/oleObject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6.png" Type="http://schemas.openxmlformats.org/officeDocument/2006/relationships/image"/><Relationship Id="rId7" Target="../embeddings/oleObject2.bin" Type="http://schemas.openxmlformats.org/officeDocument/2006/relationships/oleObjec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13890343" y="5516388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4840371" y="6758253"/>
                </a:moveTo>
                <a:lnTo>
                  <a:pt x="0" y="6758253"/>
                </a:lnTo>
                <a:lnTo>
                  <a:pt x="0" y="0"/>
                </a:lnTo>
                <a:lnTo>
                  <a:pt x="4840371" y="0"/>
                </a:lnTo>
                <a:lnTo>
                  <a:pt x="4840371" y="675825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212327">
            <a:off x="-1633813" y="4706943"/>
            <a:ext cx="7684967" cy="7684967"/>
          </a:xfrm>
          <a:custGeom>
            <a:avLst/>
            <a:gdLst/>
            <a:ahLst/>
            <a:cxnLst/>
            <a:rect r="r" b="b" t="t" l="l"/>
            <a:pathLst>
              <a:path h="7684967" w="7684967">
                <a:moveTo>
                  <a:pt x="7684968" y="0"/>
                </a:moveTo>
                <a:lnTo>
                  <a:pt x="0" y="0"/>
                </a:lnTo>
                <a:lnTo>
                  <a:pt x="0" y="7684968"/>
                </a:lnTo>
                <a:lnTo>
                  <a:pt x="7684968" y="7684968"/>
                </a:lnTo>
                <a:lnTo>
                  <a:pt x="76849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2020970" y="4706943"/>
            <a:ext cx="7684967" cy="7684967"/>
          </a:xfrm>
          <a:custGeom>
            <a:avLst/>
            <a:gdLst/>
            <a:ahLst/>
            <a:cxnLst/>
            <a:rect r="r" b="b" t="t" l="l"/>
            <a:pathLst>
              <a:path h="7684967" w="7684967">
                <a:moveTo>
                  <a:pt x="7684968" y="0"/>
                </a:moveTo>
                <a:lnTo>
                  <a:pt x="0" y="0"/>
                </a:lnTo>
                <a:lnTo>
                  <a:pt x="0" y="7684968"/>
                </a:lnTo>
                <a:lnTo>
                  <a:pt x="7684968" y="7684968"/>
                </a:lnTo>
                <a:lnTo>
                  <a:pt x="768496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176744">
            <a:off x="12281842" y="-3234705"/>
            <a:ext cx="6992792" cy="6992792"/>
          </a:xfrm>
          <a:custGeom>
            <a:avLst/>
            <a:gdLst/>
            <a:ahLst/>
            <a:cxnLst/>
            <a:rect r="r" b="b" t="t" l="l"/>
            <a:pathLst>
              <a:path h="6992792" w="6992792">
                <a:moveTo>
                  <a:pt x="0" y="6992792"/>
                </a:moveTo>
                <a:lnTo>
                  <a:pt x="6992792" y="6992792"/>
                </a:lnTo>
                <a:lnTo>
                  <a:pt x="6992792" y="0"/>
                </a:lnTo>
                <a:lnTo>
                  <a:pt x="0" y="0"/>
                </a:lnTo>
                <a:lnTo>
                  <a:pt x="0" y="69927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2348517" y="-3496396"/>
            <a:ext cx="6992792" cy="6992792"/>
          </a:xfrm>
          <a:custGeom>
            <a:avLst/>
            <a:gdLst/>
            <a:ahLst/>
            <a:cxnLst/>
            <a:rect r="r" b="b" t="t" l="l"/>
            <a:pathLst>
              <a:path h="6992792" w="6992792">
                <a:moveTo>
                  <a:pt x="0" y="6992792"/>
                </a:moveTo>
                <a:lnTo>
                  <a:pt x="6992792" y="6992792"/>
                </a:lnTo>
                <a:lnTo>
                  <a:pt x="6992792" y="0"/>
                </a:lnTo>
                <a:lnTo>
                  <a:pt x="0" y="0"/>
                </a:lnTo>
                <a:lnTo>
                  <a:pt x="0" y="699279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01566" y="3496396"/>
            <a:ext cx="12284868" cy="1568050"/>
          </a:xfrm>
          <a:custGeom>
            <a:avLst/>
            <a:gdLst/>
            <a:ahLst/>
            <a:cxnLst/>
            <a:rect r="r" b="b" t="t" l="l"/>
            <a:pathLst>
              <a:path h="1568050" w="12284868">
                <a:moveTo>
                  <a:pt x="0" y="0"/>
                </a:moveTo>
                <a:lnTo>
                  <a:pt x="12284868" y="0"/>
                </a:lnTo>
                <a:lnTo>
                  <a:pt x="12284868" y="1568050"/>
                </a:lnTo>
                <a:lnTo>
                  <a:pt x="0" y="15680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351" r="0" b="-435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93400" y="5524448"/>
            <a:ext cx="2434256" cy="1901763"/>
          </a:xfrm>
          <a:custGeom>
            <a:avLst/>
            <a:gdLst/>
            <a:ahLst/>
            <a:cxnLst/>
            <a:rect r="r" b="b" t="t" l="l"/>
            <a:pathLst>
              <a:path h="1901763" w="2434256">
                <a:moveTo>
                  <a:pt x="0" y="0"/>
                </a:moveTo>
                <a:lnTo>
                  <a:pt x="2434257" y="0"/>
                </a:lnTo>
                <a:lnTo>
                  <a:pt x="2434257" y="1901763"/>
                </a:lnTo>
                <a:lnTo>
                  <a:pt x="0" y="19017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7594" y="5143500"/>
            <a:ext cx="2109044" cy="1331830"/>
          </a:xfrm>
          <a:custGeom>
            <a:avLst/>
            <a:gdLst/>
            <a:ahLst/>
            <a:cxnLst/>
            <a:rect r="r" b="b" t="t" l="l"/>
            <a:pathLst>
              <a:path h="1331830" w="2109044">
                <a:moveTo>
                  <a:pt x="0" y="0"/>
                </a:moveTo>
                <a:lnTo>
                  <a:pt x="2109045" y="0"/>
                </a:lnTo>
                <a:lnTo>
                  <a:pt x="2109045" y="1331830"/>
                </a:lnTo>
                <a:lnTo>
                  <a:pt x="0" y="13318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68325" y="664888"/>
            <a:ext cx="12951349" cy="243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b="true" sz="6999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DATA-DRIVEN CREDIT CARD ANALYTICS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87823" y="6095152"/>
            <a:ext cx="11312354" cy="369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A Business Intelligence &amp; Customer Insight Dashboard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By Pranav Patel (22CS060) | Internship at Electrosoft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Mentor: Mr. Divyang Shah(Founder &amp; CEO of Electrosoft)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Object 5" id="5"/>
          <p:cNvGraphicFramePr/>
          <p:nvPr/>
        </p:nvGraphicFramePr>
        <p:xfrm>
          <a:off x="3942716" y="2136761"/>
          <a:ext cx="3771900" cy="3143250"/>
        </p:xfrm>
        <a:graphic>
          <a:graphicData uri="http://schemas.openxmlformats.org/presentationml/2006/ole">
            <p:oleObj imgW="4521200" imgH="3886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669339" y="4056142"/>
            <a:ext cx="2692679" cy="2139456"/>
          </a:xfrm>
          <a:custGeom>
            <a:avLst/>
            <a:gdLst/>
            <a:ahLst/>
            <a:cxnLst/>
            <a:rect r="r" b="b" t="t" l="l"/>
            <a:pathLst>
              <a:path h="2139456" w="2692679">
                <a:moveTo>
                  <a:pt x="0" y="0"/>
                </a:moveTo>
                <a:lnTo>
                  <a:pt x="2692679" y="0"/>
                </a:lnTo>
                <a:lnTo>
                  <a:pt x="2692679" y="2139456"/>
                </a:lnTo>
                <a:lnTo>
                  <a:pt x="0" y="21394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69920" y="111125"/>
            <a:ext cx="9205169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 ROOT CAUSE ANALYSIS (RCA)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142004" y="3665139"/>
            <a:ext cx="3708039" cy="3929048"/>
          </a:xfrm>
          <a:custGeom>
            <a:avLst/>
            <a:gdLst/>
            <a:ahLst/>
            <a:cxnLst/>
            <a:rect r="r" b="b" t="t" l="l"/>
            <a:pathLst>
              <a:path h="3929048" w="3708039">
                <a:moveTo>
                  <a:pt x="0" y="0"/>
                </a:moveTo>
                <a:lnTo>
                  <a:pt x="3708039" y="0"/>
                </a:lnTo>
                <a:lnTo>
                  <a:pt x="3708039" y="3929048"/>
                </a:lnTo>
                <a:lnTo>
                  <a:pt x="0" y="39290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29854" y="362712"/>
            <a:ext cx="12951349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RECOMMENDATIONS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653880"/>
            <a:ext cx="11966695" cy="5320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76"/>
              </a:lnSpc>
            </a:pPr>
            <a:r>
              <a:rPr lang="en-US" sz="2768" b="true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1) Marketing:</a:t>
            </a:r>
          </a:p>
          <a:p>
            <a:pPr algn="just" marL="597800" indent="-298900" lvl="1">
              <a:lnSpc>
                <a:spcPts val="3876"/>
              </a:lnSpc>
              <a:buFont typeface="Arial"/>
              <a:buChar char="•"/>
            </a:pPr>
            <a:r>
              <a:rPr lang="en-US" sz="27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Introduce cashback/reward schemes for online and chip usage.</a:t>
            </a:r>
          </a:p>
          <a:p>
            <a:pPr algn="just" marL="597800" indent="-298900" lvl="1">
              <a:lnSpc>
                <a:spcPts val="3876"/>
              </a:lnSpc>
              <a:buFont typeface="Arial"/>
              <a:buChar char="•"/>
            </a:pPr>
            <a:r>
              <a:rPr lang="en-US" sz="27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Promote Gold/Platinum cards with visible perks.</a:t>
            </a:r>
          </a:p>
          <a:p>
            <a:pPr algn="just">
              <a:lnSpc>
                <a:spcPts val="3876"/>
              </a:lnSpc>
            </a:pPr>
            <a:r>
              <a:rPr lang="en-US" sz="2768" b="true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2) </a:t>
            </a:r>
            <a:r>
              <a:rPr lang="en-US" sz="2768" b="true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Customer Retention:</a:t>
            </a:r>
          </a:p>
          <a:p>
            <a:pPr algn="just" marL="597800" indent="-298900" lvl="1">
              <a:lnSpc>
                <a:spcPts val="3876"/>
              </a:lnSpc>
              <a:buFont typeface="Arial"/>
              <a:buChar char="•"/>
            </a:pPr>
            <a:r>
              <a:rPr lang="en-US" sz="27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Personalized offers for top income and education groups.</a:t>
            </a:r>
          </a:p>
          <a:p>
            <a:pPr algn="just" marL="597800" indent="-298900" lvl="1">
              <a:lnSpc>
                <a:spcPts val="3876"/>
              </a:lnSpc>
              <a:buFont typeface="Arial"/>
              <a:buChar char="•"/>
            </a:pPr>
            <a:r>
              <a:rPr lang="en-US" sz="27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Target campaigns during Q4 to balance seasonal dips.</a:t>
            </a:r>
          </a:p>
          <a:p>
            <a:pPr algn="just">
              <a:lnSpc>
                <a:spcPts val="3876"/>
              </a:lnSpc>
            </a:pPr>
            <a:r>
              <a:rPr lang="en-US" sz="2768" b="true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3) </a:t>
            </a:r>
            <a:r>
              <a:rPr lang="en-US" sz="2768" b="true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Operational:</a:t>
            </a:r>
          </a:p>
          <a:p>
            <a:pPr algn="just" marL="597800" indent="-298900" lvl="1">
              <a:lnSpc>
                <a:spcPts val="3876"/>
              </a:lnSpc>
              <a:buFont typeface="Arial"/>
              <a:buChar char="•"/>
            </a:pPr>
            <a:r>
              <a:rPr lang="en-US" sz="27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Simplify online payment processes.</a:t>
            </a:r>
          </a:p>
          <a:p>
            <a:pPr algn="just" marL="597800" indent="-298900" lvl="1">
              <a:lnSpc>
                <a:spcPts val="3876"/>
              </a:lnSpc>
              <a:buFont typeface="Arial"/>
              <a:buChar char="•"/>
            </a:pPr>
            <a:r>
              <a:rPr lang="en-US" sz="27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Train staff for digital support to elderly customers.</a:t>
            </a:r>
          </a:p>
          <a:p>
            <a:pPr algn="just">
              <a:lnSpc>
                <a:spcPts val="3876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824149" y="4109190"/>
            <a:ext cx="2314108" cy="2103735"/>
          </a:xfrm>
          <a:custGeom>
            <a:avLst/>
            <a:gdLst/>
            <a:ahLst/>
            <a:cxnLst/>
            <a:rect r="r" b="b" t="t" l="l"/>
            <a:pathLst>
              <a:path h="2103735" w="2314108">
                <a:moveTo>
                  <a:pt x="0" y="0"/>
                </a:moveTo>
                <a:lnTo>
                  <a:pt x="2314108" y="0"/>
                </a:lnTo>
                <a:lnTo>
                  <a:pt x="2314108" y="2103735"/>
                </a:lnTo>
                <a:lnTo>
                  <a:pt x="0" y="2103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29854" y="362712"/>
            <a:ext cx="12951349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BUSINESS IMPACT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0914" y="2910849"/>
            <a:ext cx="13245175" cy="4787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5"/>
              </a:lnSpc>
            </a:pPr>
            <a:r>
              <a:rPr lang="en-US" sz="3396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📈 </a:t>
            </a:r>
            <a:r>
              <a:rPr lang="en-US" sz="3396" b="true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Projected Outcomes:</a:t>
            </a:r>
          </a:p>
          <a:p>
            <a:pPr algn="just" marL="733354" indent="-366677" lvl="1">
              <a:lnSpc>
                <a:spcPts val="4755"/>
              </a:lnSpc>
              <a:buFont typeface="Arial"/>
              <a:buChar char="•"/>
            </a:pPr>
            <a:r>
              <a:rPr lang="en-US" sz="3396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+12% revenue increase through loyalty and digital initiatives.</a:t>
            </a:r>
          </a:p>
          <a:p>
            <a:pPr algn="just" marL="733354" indent="-366677" lvl="1">
              <a:lnSpc>
                <a:spcPts val="4755"/>
              </a:lnSpc>
              <a:buFont typeface="Arial"/>
              <a:buChar char="•"/>
            </a:pPr>
            <a:r>
              <a:rPr lang="en-US" sz="3396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+15% adoption of online/chip payments.</a:t>
            </a:r>
          </a:p>
          <a:p>
            <a:pPr algn="just" marL="733354" indent="-366677" lvl="1">
              <a:lnSpc>
                <a:spcPts val="4755"/>
              </a:lnSpc>
              <a:buFont typeface="Arial"/>
              <a:buChar char="•"/>
            </a:pPr>
            <a:r>
              <a:rPr lang="en-US" sz="3396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CSS improvement from 3.19 → 3.8.</a:t>
            </a:r>
          </a:p>
          <a:p>
            <a:pPr algn="just" marL="733354" indent="-366677" lvl="1">
              <a:lnSpc>
                <a:spcPts val="4755"/>
              </a:lnSpc>
              <a:buFont typeface="Arial"/>
              <a:buChar char="•"/>
            </a:pPr>
            <a:r>
              <a:rPr lang="en-US" sz="3396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8–10% higher customer retention with targeted campaigns.</a:t>
            </a:r>
          </a:p>
          <a:p>
            <a:pPr algn="just">
              <a:lnSpc>
                <a:spcPts val="4755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079826" y="3910753"/>
            <a:ext cx="4406004" cy="3484749"/>
          </a:xfrm>
          <a:custGeom>
            <a:avLst/>
            <a:gdLst/>
            <a:ahLst/>
            <a:cxnLst/>
            <a:rect r="r" b="b" t="t" l="l"/>
            <a:pathLst>
              <a:path h="3484749" w="4406004">
                <a:moveTo>
                  <a:pt x="0" y="0"/>
                </a:moveTo>
                <a:lnTo>
                  <a:pt x="4406004" y="0"/>
                </a:lnTo>
                <a:lnTo>
                  <a:pt x="4406004" y="3484749"/>
                </a:lnTo>
                <a:lnTo>
                  <a:pt x="0" y="3484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29854" y="362712"/>
            <a:ext cx="12951349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LEARNINGS AND SKILLS ACQUIRED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7172" y="2610384"/>
            <a:ext cx="11108870" cy="5388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3354" indent="-366677" lvl="1">
              <a:lnSpc>
                <a:spcPts val="4755"/>
              </a:lnSpc>
              <a:buFont typeface="Arial"/>
              <a:buChar char="•"/>
            </a:pPr>
            <a:r>
              <a:rPr lang="en-US" sz="3396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Hands-on with Power BI Dashboard Development.</a:t>
            </a:r>
          </a:p>
          <a:p>
            <a:pPr algn="just" marL="733354" indent="-366677" lvl="1">
              <a:lnSpc>
                <a:spcPts val="4755"/>
              </a:lnSpc>
              <a:buFont typeface="Arial"/>
              <a:buChar char="•"/>
            </a:pPr>
            <a:r>
              <a:rPr lang="en-US" sz="3396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SQL database integration for clean data handling.</a:t>
            </a:r>
          </a:p>
          <a:p>
            <a:pPr algn="just" marL="733354" indent="-366677" lvl="1">
              <a:lnSpc>
                <a:spcPts val="4755"/>
              </a:lnSpc>
              <a:buFont typeface="Arial"/>
              <a:buChar char="•"/>
            </a:pPr>
            <a:r>
              <a:rPr lang="en-US" sz="3396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Created KPIs, relationships, slicers, and trend visuals.</a:t>
            </a:r>
          </a:p>
          <a:p>
            <a:pPr algn="just" marL="733354" indent="-366677" lvl="1">
              <a:lnSpc>
                <a:spcPts val="4755"/>
              </a:lnSpc>
              <a:buFont typeface="Arial"/>
              <a:buChar char="•"/>
            </a:pPr>
            <a:r>
              <a:rPr lang="en-US" sz="3396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Developed skills in data storytelling, RCA, and insights reporting.</a:t>
            </a:r>
          </a:p>
          <a:p>
            <a:pPr algn="just">
              <a:lnSpc>
                <a:spcPts val="4755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3029854" y="362712"/>
            <a:ext cx="12951349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939047"/>
            <a:ext cx="16457130" cy="358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3354" indent="-366677" lvl="1">
              <a:lnSpc>
                <a:spcPts val="4755"/>
              </a:lnSpc>
              <a:buFont typeface="Arial"/>
              <a:buChar char="•"/>
            </a:pPr>
            <a:r>
              <a:rPr lang="en-US" sz="3396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Delivered a complete data-driven analytical solution.</a:t>
            </a:r>
          </a:p>
          <a:p>
            <a:pPr algn="just" marL="733354" indent="-366677" lvl="1">
              <a:lnSpc>
                <a:spcPts val="4755"/>
              </a:lnSpc>
              <a:buFont typeface="Arial"/>
              <a:buChar char="•"/>
            </a:pPr>
            <a:r>
              <a:rPr lang="en-US" sz="3396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Translated raw transactional data into business insights.</a:t>
            </a:r>
          </a:p>
          <a:p>
            <a:pPr algn="just" marL="733354" indent="-366677" lvl="1">
              <a:lnSpc>
                <a:spcPts val="4755"/>
              </a:lnSpc>
              <a:buFont typeface="Arial"/>
              <a:buChar char="•"/>
            </a:pPr>
            <a:r>
              <a:rPr lang="en-US" sz="3396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Improved understanding of customer segmentation and revenue mapping.</a:t>
            </a:r>
          </a:p>
          <a:p>
            <a:pPr algn="just" marL="733354" indent="-366677" lvl="1">
              <a:lnSpc>
                <a:spcPts val="4755"/>
              </a:lnSpc>
              <a:buFont typeface="Arial"/>
              <a:buChar char="•"/>
            </a:pPr>
            <a:r>
              <a:rPr lang="en-US" sz="3396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Strengthened decision-making through Power BI visualization.</a:t>
            </a:r>
          </a:p>
          <a:p>
            <a:pPr algn="just">
              <a:lnSpc>
                <a:spcPts val="4755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3062720" y="3973187"/>
            <a:ext cx="12951349" cy="1950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39"/>
              </a:lnSpc>
            </a:pPr>
            <a:r>
              <a:rPr lang="en-US" b="true" sz="10099">
                <a:solidFill>
                  <a:srgbClr val="3F3D3E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14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648081" y="4056142"/>
            <a:ext cx="3465026" cy="2148369"/>
          </a:xfrm>
          <a:custGeom>
            <a:avLst/>
            <a:gdLst/>
            <a:ahLst/>
            <a:cxnLst/>
            <a:rect r="r" b="b" t="t" l="l"/>
            <a:pathLst>
              <a:path h="2148369" w="3465026">
                <a:moveTo>
                  <a:pt x="0" y="0"/>
                </a:moveTo>
                <a:lnTo>
                  <a:pt x="3465026" y="0"/>
                </a:lnTo>
                <a:lnTo>
                  <a:pt x="3465026" y="2148369"/>
                </a:lnTo>
                <a:lnTo>
                  <a:pt x="0" y="2148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41415" y="2302354"/>
            <a:ext cx="12944415" cy="695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To analyze credit card transactions and customer behavior patterns.</a:t>
            </a:r>
          </a:p>
          <a:p>
            <a:pPr algn="just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To identify top-performing cards, customer segments, and usage trends.</a:t>
            </a:r>
          </a:p>
          <a:p>
            <a:pPr algn="just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To provide actionable insights that help improve revenue and engagement.</a:t>
            </a:r>
          </a:p>
          <a:p>
            <a:pPr algn="just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To visualize key metrics through interactive Power BI dashboards.</a:t>
            </a:r>
          </a:p>
          <a:p>
            <a:pPr algn="just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Tools: Power BI, SQL, Excel</a:t>
            </a:r>
          </a:p>
          <a:p>
            <a:pPr algn="just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Dataset Size:~ 10,000 Credit Card Records</a:t>
            </a:r>
          </a:p>
          <a:p>
            <a:pPr algn="just">
              <a:lnSpc>
                <a:spcPts val="4576"/>
              </a:lnSpc>
            </a:pPr>
          </a:p>
          <a:p>
            <a:pPr algn="just">
              <a:lnSpc>
                <a:spcPts val="4576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737253" y="257175"/>
            <a:ext cx="11670136" cy="84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4999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 PROJECT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1138" y="4056142"/>
            <a:ext cx="2321700" cy="2503794"/>
          </a:xfrm>
          <a:custGeom>
            <a:avLst/>
            <a:gdLst/>
            <a:ahLst/>
            <a:cxnLst/>
            <a:rect r="r" b="b" t="t" l="l"/>
            <a:pathLst>
              <a:path h="2503794" w="2321700">
                <a:moveTo>
                  <a:pt x="0" y="0"/>
                </a:moveTo>
                <a:lnTo>
                  <a:pt x="2321700" y="0"/>
                </a:lnTo>
                <a:lnTo>
                  <a:pt x="2321700" y="2503794"/>
                </a:lnTo>
                <a:lnTo>
                  <a:pt x="0" y="25037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69920" y="174625"/>
            <a:ext cx="9205169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DATASET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37380" y="2503111"/>
            <a:ext cx="12714935" cy="5793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Source: Simulated credit card dataset containing 10,000 records.</a:t>
            </a:r>
          </a:p>
          <a:p>
            <a:pPr algn="just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Key Columns:</a:t>
            </a:r>
          </a:p>
          <a:p>
            <a:pPr algn="just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Client_Num, Card_Category, Use Chip, Exp Type, Total_Trans_Amt, Interest_Earned, Customer_Job, Income, Education_Level, Marital_Status, Age_Group, State</a:t>
            </a:r>
          </a:p>
          <a:p>
            <a:pPr algn="just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Coverage: Transactions from Q1 to Q4 (2023).</a:t>
            </a:r>
          </a:p>
          <a:p>
            <a:pPr algn="just" marL="705747" indent="-352873" lvl="1">
              <a:lnSpc>
                <a:spcPts val="4576"/>
              </a:lnSpc>
              <a:buFont typeface="Arial"/>
              <a:buChar char="•"/>
            </a:pPr>
            <a:r>
              <a:rPr lang="en-US" sz="32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Cleaned and processed before import to Power BI.</a:t>
            </a:r>
          </a:p>
          <a:p>
            <a:pPr algn="just">
              <a:lnSpc>
                <a:spcPts val="4576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Object 5" id="5"/>
          <p:cNvGraphicFramePr/>
          <p:nvPr/>
        </p:nvGraphicFramePr>
        <p:xfrm>
          <a:off x="3681936" y="2417949"/>
          <a:ext cx="3771900" cy="3771900"/>
        </p:xfrm>
        <a:graphic>
          <a:graphicData uri="http://schemas.openxmlformats.org/presentationml/2006/ole">
            <p:oleObj imgW="45212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607189" y="3418069"/>
            <a:ext cx="2428650" cy="1276145"/>
          </a:xfrm>
          <a:custGeom>
            <a:avLst/>
            <a:gdLst/>
            <a:ahLst/>
            <a:cxnLst/>
            <a:rect r="r" b="b" t="t" l="l"/>
            <a:pathLst>
              <a:path h="1276145" w="2428650">
                <a:moveTo>
                  <a:pt x="0" y="0"/>
                </a:moveTo>
                <a:lnTo>
                  <a:pt x="2428650" y="0"/>
                </a:lnTo>
                <a:lnTo>
                  <a:pt x="2428650" y="1276146"/>
                </a:lnTo>
                <a:lnTo>
                  <a:pt x="0" y="12761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2602" y="5338433"/>
            <a:ext cx="3078723" cy="1013180"/>
          </a:xfrm>
          <a:custGeom>
            <a:avLst/>
            <a:gdLst/>
            <a:ahLst/>
            <a:cxnLst/>
            <a:rect r="r" b="b" t="t" l="l"/>
            <a:pathLst>
              <a:path h="1013180" w="3078723">
                <a:moveTo>
                  <a:pt x="0" y="0"/>
                </a:moveTo>
                <a:lnTo>
                  <a:pt x="3078723" y="0"/>
                </a:lnTo>
                <a:lnTo>
                  <a:pt x="3078723" y="1013180"/>
                </a:lnTo>
                <a:lnTo>
                  <a:pt x="0" y="10131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00641" y="-95250"/>
            <a:ext cx="9205169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TOOLS &amp; TECHNOLOGIES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41415" y="111125"/>
            <a:ext cx="11444337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DASHBOARD 1: CREDIT CARD TRANSACTION REPORT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3328" y="2277589"/>
            <a:ext cx="15821343" cy="6980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6"/>
              </a:lnSpc>
            </a:pPr>
            <a:r>
              <a:rPr lang="en-US" sz="26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Purpose: Analyze overall transaction performance and revenue contribution.</a:t>
            </a:r>
          </a:p>
          <a:p>
            <a:pPr algn="just">
              <a:lnSpc>
                <a:spcPts val="3736"/>
              </a:lnSpc>
            </a:pPr>
            <a:r>
              <a:rPr lang="en-US" sz="26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Key KPIs:</a:t>
            </a:r>
          </a:p>
          <a:p>
            <a:pPr algn="just" marL="576210" indent="-288105" lvl="1">
              <a:lnSpc>
                <a:spcPts val="3736"/>
              </a:lnSpc>
              <a:buFont typeface="Arial"/>
              <a:buChar char="•"/>
            </a:pPr>
            <a:r>
              <a:rPr lang="en-US" sz="26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Total Revenue: $12M</a:t>
            </a:r>
          </a:p>
          <a:p>
            <a:pPr algn="just" marL="576210" indent="-288105" lvl="1">
              <a:lnSpc>
                <a:spcPts val="3736"/>
              </a:lnSpc>
              <a:buFont typeface="Arial"/>
              <a:buChar char="•"/>
            </a:pPr>
            <a:r>
              <a:rPr lang="en-US" sz="26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Total Interest: $8M</a:t>
            </a:r>
          </a:p>
          <a:p>
            <a:pPr algn="just" marL="576210" indent="-288105" lvl="1">
              <a:lnSpc>
                <a:spcPts val="3736"/>
              </a:lnSpc>
              <a:buFont typeface="Arial"/>
              <a:buChar char="•"/>
            </a:pPr>
            <a:r>
              <a:rPr lang="en-US" sz="26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Transaction Volume: 656K</a:t>
            </a:r>
          </a:p>
          <a:p>
            <a:pPr algn="just" marL="576210" indent="-288105" lvl="1">
              <a:lnSpc>
                <a:spcPts val="3736"/>
              </a:lnSpc>
              <a:buFont typeface="Arial"/>
              <a:buChar char="•"/>
            </a:pPr>
            <a:r>
              <a:rPr lang="en-US" sz="26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Transaction Amount: $45M</a:t>
            </a:r>
          </a:p>
          <a:p>
            <a:pPr algn="just">
              <a:lnSpc>
                <a:spcPts val="3736"/>
              </a:lnSpc>
            </a:pPr>
            <a:r>
              <a:rPr lang="en-US" sz="26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Key Insights:</a:t>
            </a:r>
          </a:p>
          <a:p>
            <a:pPr algn="just" marL="576210" indent="-288105" lvl="1">
              <a:lnSpc>
                <a:spcPts val="3736"/>
              </a:lnSpc>
              <a:buFont typeface="Arial"/>
              <a:buChar char="•"/>
            </a:pPr>
            <a:r>
              <a:rPr lang="en-US" sz="26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Blue Card dominates with $9.9M revenue (≈ 83% of total).</a:t>
            </a:r>
          </a:p>
          <a:p>
            <a:pPr algn="just" marL="576210" indent="-288105" lvl="1">
              <a:lnSpc>
                <a:spcPts val="3736"/>
              </a:lnSpc>
              <a:buFont typeface="Arial"/>
              <a:buChar char="•"/>
            </a:pPr>
            <a:r>
              <a:rPr lang="en-US" sz="26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Swipe Transactions generate the most revenue ($7.6M).</a:t>
            </a:r>
          </a:p>
          <a:p>
            <a:pPr algn="just" marL="576210" indent="-288105" lvl="1">
              <a:lnSpc>
                <a:spcPts val="3736"/>
              </a:lnSpc>
              <a:buFont typeface="Arial"/>
              <a:buChar char="•"/>
            </a:pPr>
            <a:r>
              <a:rPr lang="en-US" sz="26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Top 3 Expense Types:</a:t>
            </a:r>
          </a:p>
          <a:p>
            <a:pPr algn="just" marL="1152420" indent="-384140" lvl="2">
              <a:lnSpc>
                <a:spcPts val="3736"/>
              </a:lnSpc>
              <a:buFont typeface="Arial"/>
              <a:buChar char="⚬"/>
            </a:pPr>
            <a:r>
              <a:rPr lang="en-US" sz="26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Bills ($3.0M)</a:t>
            </a:r>
          </a:p>
          <a:p>
            <a:pPr algn="just" marL="1152420" indent="-384140" lvl="2">
              <a:lnSpc>
                <a:spcPts val="3736"/>
              </a:lnSpc>
              <a:buFont typeface="Arial"/>
              <a:buChar char="⚬"/>
            </a:pPr>
            <a:r>
              <a:rPr lang="en-US" sz="26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Entertainment ($2.1M)</a:t>
            </a:r>
          </a:p>
          <a:p>
            <a:pPr algn="just" marL="1152420" indent="-384140" lvl="2">
              <a:lnSpc>
                <a:spcPts val="3736"/>
              </a:lnSpc>
              <a:buFont typeface="Arial"/>
              <a:buChar char="⚬"/>
            </a:pPr>
            <a:r>
              <a:rPr lang="en-US" sz="26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Fuel ($2.0M)</a:t>
            </a:r>
          </a:p>
          <a:p>
            <a:pPr algn="just" marL="576210" indent="-288105" lvl="1">
              <a:lnSpc>
                <a:spcPts val="3736"/>
              </a:lnSpc>
              <a:buFont typeface="Arial"/>
              <a:buChar char="•"/>
            </a:pPr>
            <a:r>
              <a:rPr lang="en-US" sz="26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Q3 had the highest quarterly revenue ($3.0M).</a:t>
            </a:r>
          </a:p>
          <a:p>
            <a:pPr algn="just">
              <a:lnSpc>
                <a:spcPts val="3736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876851" y="2099195"/>
            <a:ext cx="13108901" cy="7112054"/>
          </a:xfrm>
          <a:custGeom>
            <a:avLst/>
            <a:gdLst/>
            <a:ahLst/>
            <a:cxnLst/>
            <a:rect r="r" b="b" t="t" l="l"/>
            <a:pathLst>
              <a:path h="7112054" w="13108901">
                <a:moveTo>
                  <a:pt x="0" y="0"/>
                </a:moveTo>
                <a:lnTo>
                  <a:pt x="13108901" y="0"/>
                </a:lnTo>
                <a:lnTo>
                  <a:pt x="13108901" y="7112053"/>
                </a:lnTo>
                <a:lnTo>
                  <a:pt x="0" y="71120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79" r="0" b="-137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41415" y="111125"/>
            <a:ext cx="11444337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DASHBOARD 1: CREDIT CARD TRANSACTION REPORT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41415" y="111125"/>
            <a:ext cx="10322621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DASHBOARD 2: CREDIT CARD CUSTOMER REPORT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94041" y="1803400"/>
            <a:ext cx="14891789" cy="743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56"/>
              </a:lnSpc>
            </a:pPr>
            <a:r>
              <a:rPr lang="en-US" sz="24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Purpose: Analyze customer demographics and gender-based spending behavior.</a:t>
            </a:r>
          </a:p>
          <a:p>
            <a:pPr algn="just">
              <a:lnSpc>
                <a:spcPts val="3456"/>
              </a:lnSpc>
            </a:pPr>
            <a:r>
              <a:rPr lang="en-US" sz="24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Key Metrics:</a:t>
            </a:r>
          </a:p>
          <a:p>
            <a:pPr algn="just" marL="533031" indent="-266516" lvl="1">
              <a:lnSpc>
                <a:spcPts val="3456"/>
              </a:lnSpc>
              <a:buFont typeface="Arial"/>
              <a:buChar char="•"/>
            </a:pPr>
            <a:r>
              <a:rPr lang="en-US" sz="24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Total Income: $576M</a:t>
            </a:r>
          </a:p>
          <a:p>
            <a:pPr algn="just" marL="533031" indent="-266516" lvl="1">
              <a:lnSpc>
                <a:spcPts val="3456"/>
              </a:lnSpc>
              <a:buFont typeface="Arial"/>
              <a:buChar char="•"/>
            </a:pPr>
            <a:r>
              <a:rPr lang="en-US" sz="24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Customer Satisfaction Score (CSS): 3.19</a:t>
            </a:r>
          </a:p>
          <a:p>
            <a:pPr algn="just">
              <a:lnSpc>
                <a:spcPts val="3456"/>
              </a:lnSpc>
            </a:pPr>
            <a:r>
              <a:rPr lang="en-US" sz="24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Insights:</a:t>
            </a:r>
          </a:p>
          <a:p>
            <a:pPr algn="just" marL="533031" indent="-266516" lvl="1">
              <a:lnSpc>
                <a:spcPts val="3456"/>
              </a:lnSpc>
              <a:buFont typeface="Arial"/>
              <a:buChar char="•"/>
            </a:pPr>
            <a:r>
              <a:rPr lang="en-US" sz="24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Businessmen ($3.3M) and White-collar employees ($2.1M) are the top job contributors.</a:t>
            </a:r>
          </a:p>
          <a:p>
            <a:pPr algn="just" marL="533031" indent="-266516" lvl="1">
              <a:lnSpc>
                <a:spcPts val="3456"/>
              </a:lnSpc>
              <a:buFont typeface="Arial"/>
              <a:buChar char="•"/>
            </a:pPr>
            <a:r>
              <a:rPr lang="en-US" sz="24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Age Group 40–50 dominates spending with a combined $5.2M revenue, driven by both genders.</a:t>
            </a:r>
          </a:p>
          <a:p>
            <a:pPr algn="just" marL="533031" indent="-266516" lvl="1">
              <a:lnSpc>
                <a:spcPts val="3456"/>
              </a:lnSpc>
              <a:buFont typeface="Arial"/>
              <a:buChar char="•"/>
            </a:pPr>
            <a:r>
              <a:rPr lang="en-US" sz="24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High-income customers generate $4.2M, accounting for the largest share.</a:t>
            </a:r>
          </a:p>
          <a:p>
            <a:pPr algn="just" marL="533031" indent="-266516" lvl="1">
              <a:lnSpc>
                <a:spcPts val="3456"/>
              </a:lnSpc>
              <a:buFont typeface="Arial"/>
              <a:buChar char="•"/>
            </a:pPr>
            <a:r>
              <a:rPr lang="en-US" sz="24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Married customers spend more ($3.0M) compared to singles ($2.5M).</a:t>
            </a:r>
          </a:p>
          <a:p>
            <a:pPr algn="just" marL="533031" indent="-266516" lvl="1">
              <a:lnSpc>
                <a:spcPts val="3456"/>
              </a:lnSpc>
              <a:buFont typeface="Arial"/>
              <a:buChar char="•"/>
            </a:pPr>
            <a:r>
              <a:rPr lang="en-US" sz="24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Top 3 States:</a:t>
            </a:r>
          </a:p>
          <a:p>
            <a:pPr algn="just" marL="1066062" indent="-355354" lvl="2">
              <a:lnSpc>
                <a:spcPts val="3456"/>
              </a:lnSpc>
              <a:buFont typeface="Arial"/>
              <a:buChar char="⚬"/>
            </a:pPr>
            <a:r>
              <a:rPr lang="en-US" sz="24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California (CA): $1.5M</a:t>
            </a:r>
          </a:p>
          <a:p>
            <a:pPr algn="just" marL="1066062" indent="-355354" lvl="2">
              <a:lnSpc>
                <a:spcPts val="3456"/>
              </a:lnSpc>
              <a:buFont typeface="Arial"/>
              <a:buChar char="⚬"/>
            </a:pPr>
            <a:r>
              <a:rPr lang="en-US" sz="24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Texas (TX): $1.4M</a:t>
            </a:r>
          </a:p>
          <a:p>
            <a:pPr algn="just" marL="1066062" indent="-355354" lvl="2">
              <a:lnSpc>
                <a:spcPts val="3456"/>
              </a:lnSpc>
              <a:buFont typeface="Arial"/>
              <a:buChar char="⚬"/>
            </a:pPr>
            <a:r>
              <a:rPr lang="en-US" sz="24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New York (NY): $1.3M</a:t>
            </a:r>
          </a:p>
          <a:p>
            <a:pPr algn="just" marL="533031" indent="-266516" lvl="1">
              <a:lnSpc>
                <a:spcPts val="3456"/>
              </a:lnSpc>
              <a:buFont typeface="Arial"/>
              <a:buChar char="•"/>
            </a:pPr>
            <a:r>
              <a:rPr lang="en-US" sz="2468">
                <a:solidFill>
                  <a:srgbClr val="545454"/>
                </a:solidFill>
                <a:latin typeface="Garet"/>
                <a:ea typeface="Garet"/>
                <a:cs typeface="Garet"/>
                <a:sym typeface="Garet"/>
              </a:rPr>
              <a:t>Each bar visual shows Female (Light Pink) vs Male (Dark Maroon) revenue contribution across dimensions like Age, Marital Status, Dependents, Education, and Income.</a:t>
            </a:r>
          </a:p>
          <a:p>
            <a:pPr algn="just">
              <a:lnSpc>
                <a:spcPts val="3456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699784" y="1851025"/>
            <a:ext cx="12888432" cy="7254303"/>
          </a:xfrm>
          <a:custGeom>
            <a:avLst/>
            <a:gdLst/>
            <a:ahLst/>
            <a:cxnLst/>
            <a:rect r="r" b="b" t="t" l="l"/>
            <a:pathLst>
              <a:path h="7254303" w="12888432">
                <a:moveTo>
                  <a:pt x="0" y="0"/>
                </a:moveTo>
                <a:lnTo>
                  <a:pt x="12888432" y="0"/>
                </a:lnTo>
                <a:lnTo>
                  <a:pt x="12888432" y="7254303"/>
                </a:lnTo>
                <a:lnTo>
                  <a:pt x="0" y="72543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05" t="0" r="-1505" b="-317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41415" y="111125"/>
            <a:ext cx="10322621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DASHBOARD 2: CREDIT CARD CUSTOMER REPORT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98671" y="-1743170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4333">
            <a:off x="-598671" y="5498906"/>
            <a:ext cx="4840370" cy="6758253"/>
          </a:xfrm>
          <a:custGeom>
            <a:avLst/>
            <a:gdLst/>
            <a:ahLst/>
            <a:cxnLst/>
            <a:rect r="r" b="b" t="t" l="l"/>
            <a:pathLst>
              <a:path h="6758253" w="4840370">
                <a:moveTo>
                  <a:pt x="0" y="0"/>
                </a:moveTo>
                <a:lnTo>
                  <a:pt x="4840370" y="0"/>
                </a:lnTo>
                <a:lnTo>
                  <a:pt x="4840370" y="6758253"/>
                </a:lnTo>
                <a:lnTo>
                  <a:pt x="0" y="6758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4541415" y="9464180"/>
            <a:ext cx="11672841" cy="0"/>
          </a:xfrm>
          <a:prstGeom prst="line">
            <a:avLst/>
          </a:prstGeom>
          <a:ln cap="flat" w="9525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Object 5" id="5"/>
          <p:cNvGraphicFramePr/>
          <p:nvPr/>
        </p:nvGraphicFramePr>
        <p:xfrm>
          <a:off x="2837543" y="2011458"/>
          <a:ext cx="3771900" cy="3771900"/>
        </p:xfrm>
        <a:graphic>
          <a:graphicData uri="http://schemas.openxmlformats.org/presentationml/2006/ole">
            <p:oleObj imgW="45212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4769920" y="174625"/>
            <a:ext cx="9205169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3F3D3E"/>
                </a:solidFill>
                <a:latin typeface="Alexandria Bold"/>
                <a:ea typeface="Alexandria Bold"/>
                <a:cs typeface="Alexandria Bold"/>
                <a:sym typeface="Alexandria Bold"/>
              </a:rPr>
              <a:t>ANALYTICAL INSIGHTS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14256" y="9019603"/>
            <a:ext cx="1271574" cy="80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  <a:spcBef>
                <a:spcPct val="0"/>
              </a:spcBef>
            </a:pPr>
            <a:r>
              <a:rPr lang="en-US" b="true" sz="4743">
                <a:solidFill>
                  <a:srgbClr val="545454"/>
                </a:solidFill>
                <a:latin typeface="Garet Bold"/>
                <a:ea typeface="Garet Bold"/>
                <a:cs typeface="Garet Bold"/>
                <a:sym typeface="Garet Bold"/>
              </a:rPr>
              <a:t>08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DAG4fjqeKEA</dc:identifier>
  <dcterms:modified xsi:type="dcterms:W3CDTF">2011-08-01T06:04:30Z</dcterms:modified>
  <cp:revision>1</cp:revision>
  <dc:title>Grey Minimalist Professional Project Presentation</dc:title>
</cp:coreProperties>
</file>